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320" r:id="rId30"/>
    <p:sldId id="271" r:id="rId31"/>
    <p:sldId id="272" r:id="rId32"/>
    <p:sldId id="273" r:id="rId33"/>
    <p:sldId id="274" r:id="rId34"/>
    <p:sldId id="322" r:id="rId35"/>
    <p:sldId id="259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58" r:id="rId45"/>
    <p:sldId id="289" r:id="rId46"/>
    <p:sldId id="290" r:id="rId47"/>
    <p:sldId id="291" r:id="rId48"/>
    <p:sldId id="293" r:id="rId49"/>
    <p:sldId id="295" r:id="rId50"/>
    <p:sldId id="296" r:id="rId51"/>
    <p:sldId id="297" r:id="rId52"/>
    <p:sldId id="321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46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7715-DFE2-4DEF-AE57-24A6FB93BE5C}" type="datetimeFigureOut">
              <a:rPr lang="zh-CN" altLang="en-US" smtClean="0"/>
              <a:t>2016-09-19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3044-9733-4CFF-9C29-E27FA34A28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82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7715-DFE2-4DEF-AE57-24A6FB93BE5C}" type="datetimeFigureOut">
              <a:rPr lang="zh-CN" altLang="en-US" smtClean="0"/>
              <a:t>2016-09-19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3044-9733-4CFF-9C29-E27FA34A28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3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7715-DFE2-4DEF-AE57-24A6FB93BE5C}" type="datetimeFigureOut">
              <a:rPr lang="zh-CN" altLang="en-US" smtClean="0"/>
              <a:t>2016-09-19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3044-9733-4CFF-9C29-E27FA34A28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06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7715-DFE2-4DEF-AE57-24A6FB93BE5C}" type="datetimeFigureOut">
              <a:rPr lang="zh-CN" altLang="en-US" smtClean="0"/>
              <a:t>2016-09-19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3044-9733-4CFF-9C29-E27FA34A28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740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7715-DFE2-4DEF-AE57-24A6FB93BE5C}" type="datetimeFigureOut">
              <a:rPr lang="zh-CN" altLang="en-US" smtClean="0"/>
              <a:t>2016-09-19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3044-9733-4CFF-9C29-E27FA34A28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334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7715-DFE2-4DEF-AE57-24A6FB93BE5C}" type="datetimeFigureOut">
              <a:rPr lang="zh-CN" altLang="en-US" smtClean="0"/>
              <a:t>2016-09-19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3044-9733-4CFF-9C29-E27FA34A28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90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7715-DFE2-4DEF-AE57-24A6FB93BE5C}" type="datetimeFigureOut">
              <a:rPr lang="zh-CN" altLang="en-US" smtClean="0"/>
              <a:t>2016-09-19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3044-9733-4CFF-9C29-E27FA34A28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731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7715-DFE2-4DEF-AE57-24A6FB93BE5C}" type="datetimeFigureOut">
              <a:rPr lang="zh-CN" altLang="en-US" smtClean="0"/>
              <a:t>2016-09-19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3044-9733-4CFF-9C29-E27FA34A28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62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7715-DFE2-4DEF-AE57-24A6FB93BE5C}" type="datetimeFigureOut">
              <a:rPr lang="zh-CN" altLang="en-US" smtClean="0"/>
              <a:t>2016-09-19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3044-9733-4CFF-9C29-E27FA34A28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075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7715-DFE2-4DEF-AE57-24A6FB93BE5C}" type="datetimeFigureOut">
              <a:rPr lang="zh-CN" altLang="en-US" smtClean="0"/>
              <a:t>2016-09-19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3044-9733-4CFF-9C29-E27FA34A28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025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7715-DFE2-4DEF-AE57-24A6FB93BE5C}" type="datetimeFigureOut">
              <a:rPr lang="zh-CN" altLang="en-US" smtClean="0"/>
              <a:t>2016-09-19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3044-9733-4CFF-9C29-E27FA34A28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92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27715-DFE2-4DEF-AE57-24A6FB93BE5C}" type="datetimeFigureOut">
              <a:rPr lang="zh-CN" altLang="en-US" smtClean="0"/>
              <a:t>2016-09-19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3044-9733-4CFF-9C29-E27FA34A28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0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作业情况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91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 idx="4294967295"/>
          </p:nvPr>
        </p:nvSpPr>
        <p:spPr>
          <a:xfrm>
            <a:off x="285750" y="0"/>
            <a:ext cx="6716713" cy="785813"/>
          </a:xfrm>
        </p:spPr>
        <p:txBody>
          <a:bodyPr/>
          <a:lstStyle/>
          <a:p>
            <a:pPr eaLnBrk="1" hangingPunct="1"/>
            <a:r>
              <a:rPr lang="zh-CN" b="1" smtClean="0"/>
              <a:t>交通安全篇</a:t>
            </a:r>
          </a:p>
        </p:txBody>
      </p:sp>
      <p:sp>
        <p:nvSpPr>
          <p:cNvPr id="13315" name="灯片编号占位符 3"/>
          <p:cNvSpPr txBox="1">
            <a:spLocks noGrp="1" noChangeArrowheads="1"/>
          </p:cNvSpPr>
          <p:nvPr/>
        </p:nvSpPr>
        <p:spPr bwMode="auto">
          <a:xfrm>
            <a:off x="6831013" y="6519863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472A340-C204-4849-95A2-F35CDD8E9202}" type="slidenum">
              <a:rPr lang="zh-CN" altLang="en-US" sz="1200">
                <a:solidFill>
                  <a:schemeClr val="bg1"/>
                </a:solidFill>
                <a:latin typeface="DFPYeaSong-B5"/>
                <a:ea typeface="DFPYeaSong-B5"/>
                <a:cs typeface="DFPYeaSong-B5"/>
              </a:rPr>
              <a:pPr algn="r" eaLnBrk="1" hangingPunct="1"/>
              <a:t>10</a:t>
            </a:fld>
            <a:endParaRPr lang="en-US" altLang="zh-CN" sz="1200">
              <a:solidFill>
                <a:schemeClr val="bg1"/>
              </a:solidFill>
              <a:latin typeface="DFPYeaSong-B5"/>
              <a:ea typeface="DFPYeaSong-B5"/>
              <a:cs typeface="DFPYeaSong-B5"/>
            </a:endParaRPr>
          </a:p>
        </p:txBody>
      </p:sp>
      <p:sp>
        <p:nvSpPr>
          <p:cNvPr id="13316" name="TextBox 12"/>
          <p:cNvSpPr txBox="1">
            <a:spLocks noChangeArrowheads="1"/>
          </p:cNvSpPr>
          <p:nvPr/>
        </p:nvSpPr>
        <p:spPr bwMode="auto">
          <a:xfrm>
            <a:off x="1042988" y="2997200"/>
            <a:ext cx="7129462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2005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日中午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时许，在西安市东二环一高校门前，一名女大学生嫌走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米外的人行天桥过马路麻烦，便直接横穿马路，结果被一辆疾地而来的小货车撞倒，不幸当场死亡。</a:t>
            </a:r>
          </a:p>
        </p:txBody>
      </p:sp>
      <p:sp>
        <p:nvSpPr>
          <p:cNvPr id="13317" name="Rectangle 14"/>
          <p:cNvSpPr>
            <a:spLocks noChangeArrowheads="1"/>
          </p:cNvSpPr>
          <p:nvPr/>
        </p:nvSpPr>
        <p:spPr bwMode="auto">
          <a:xfrm>
            <a:off x="827088" y="2205038"/>
            <a:ext cx="7489825" cy="3529012"/>
          </a:xfrm>
          <a:prstGeom prst="rect">
            <a:avLst/>
          </a:prstGeom>
          <a:noFill/>
          <a:ln w="381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8" name="TextBox 9"/>
          <p:cNvSpPr txBox="1">
            <a:spLocks noChangeArrowheads="1"/>
          </p:cNvSpPr>
          <p:nvPr/>
        </p:nvSpPr>
        <p:spPr bwMode="auto">
          <a:xfrm>
            <a:off x="0" y="692150"/>
            <a:ext cx="1404938" cy="264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600">
                <a:solidFill>
                  <a:srgbClr val="7F7F7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“</a:t>
            </a:r>
          </a:p>
        </p:txBody>
      </p:sp>
      <p:sp>
        <p:nvSpPr>
          <p:cNvPr id="13319" name="矩形 14"/>
          <p:cNvSpPr>
            <a:spLocks noChangeArrowheads="1"/>
          </p:cNvSpPr>
          <p:nvPr/>
        </p:nvSpPr>
        <p:spPr bwMode="auto">
          <a:xfrm>
            <a:off x="2051050" y="857250"/>
            <a:ext cx="3206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交通安全经典案例 </a:t>
            </a:r>
          </a:p>
        </p:txBody>
      </p:sp>
    </p:spTree>
    <p:extLst>
      <p:ext uri="{BB962C8B-B14F-4D97-AF65-F5344CB8AC3E}">
        <p14:creationId xmlns:p14="http://schemas.microsoft.com/office/powerpoint/2010/main" val="1747641985"/>
      </p:ext>
    </p:extLst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428750" y="714375"/>
            <a:ext cx="69818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4000">
                <a:solidFill>
                  <a:srgbClr val="FF9933"/>
                </a:solidFill>
                <a:latin typeface="Times New Roman" panose="02020603050405020304" pitchFamily="18" charset="0"/>
              </a:rPr>
              <a:t>那我们还应该怎么做呢？</a:t>
            </a:r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762000" y="1752600"/>
            <a:ext cx="6911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latin typeface="Times New Roman" panose="02020603050405020304" pitchFamily="18" charset="0"/>
              </a:rPr>
              <a:t>1</a:t>
            </a:r>
            <a:r>
              <a:rPr lang="zh-CN" sz="2800" b="1">
                <a:latin typeface="Times New Roman" panose="02020603050405020304" pitchFamily="18" charset="0"/>
              </a:rPr>
              <a:t>、不闯红灯。不在马路上奔跑，打闹。 </a:t>
            </a: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685800" y="2514600"/>
            <a:ext cx="7991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latin typeface="Times New Roman" panose="02020603050405020304" pitchFamily="18" charset="0"/>
              </a:rPr>
              <a:t>2</a:t>
            </a:r>
            <a:r>
              <a:rPr lang="zh-CN" sz="2800" b="1">
                <a:latin typeface="Times New Roman" panose="02020603050405020304" pitchFamily="18" charset="0"/>
              </a:rPr>
              <a:t>、走路要走人行道，过马路要走人行横道线。</a:t>
            </a:r>
            <a:r>
              <a:rPr lang="zh-CN" sz="28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685800" y="3276600"/>
            <a:ext cx="6985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latin typeface="Times New Roman" panose="02020603050405020304" pitchFamily="18" charset="0"/>
              </a:rPr>
              <a:t>3</a:t>
            </a:r>
            <a:r>
              <a:rPr lang="zh-CN" sz="2800" b="1">
                <a:latin typeface="Times New Roman" panose="02020603050405020304" pitchFamily="18" charset="0"/>
              </a:rPr>
              <a:t>、</a:t>
            </a:r>
            <a:r>
              <a:rPr lang="zh-CN" altLang="en-US" sz="2800" b="1">
                <a:latin typeface="Times New Roman" panose="02020603050405020304" pitchFamily="18" charset="0"/>
              </a:rPr>
              <a:t>过马路时专心致志，不玩手机</a:t>
            </a:r>
            <a:r>
              <a:rPr lang="zh-CN" sz="2800" b="1">
                <a:latin typeface="Times New Roman" panose="02020603050405020304" pitchFamily="18" charset="0"/>
              </a:rPr>
              <a:t>。</a:t>
            </a:r>
            <a:r>
              <a:rPr lang="zh-CN" sz="28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762000" y="4114800"/>
            <a:ext cx="5410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latin typeface="Times New Roman" panose="02020603050405020304" pitchFamily="18" charset="0"/>
              </a:rPr>
              <a:t>4</a:t>
            </a:r>
            <a:r>
              <a:rPr lang="zh-CN" sz="2800" b="1">
                <a:latin typeface="Times New Roman" panose="02020603050405020304" pitchFamily="18" charset="0"/>
              </a:rPr>
              <a:t>、</a:t>
            </a:r>
            <a:r>
              <a:rPr lang="zh-CN" altLang="en-US" sz="2800" b="1">
                <a:latin typeface="Times New Roman" panose="02020603050405020304" pitchFamily="18" charset="0"/>
              </a:rPr>
              <a:t>注意左顾右盼</a:t>
            </a:r>
            <a:r>
              <a:rPr lang="zh-CN" sz="2800" b="1">
                <a:latin typeface="Times New Roman" panose="02020603050405020304" pitchFamily="18" charset="0"/>
              </a:rPr>
              <a:t>。</a:t>
            </a:r>
            <a:r>
              <a:rPr lang="zh-CN" sz="28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762000" y="5105400"/>
            <a:ext cx="480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latin typeface="Times New Roman" panose="02020603050405020304" pitchFamily="18" charset="0"/>
              </a:rPr>
              <a:t>5</a:t>
            </a:r>
            <a:r>
              <a:rPr lang="zh-CN" sz="2800" b="1">
                <a:latin typeface="Times New Roman" panose="02020603050405020304" pitchFamily="18" charset="0"/>
              </a:rPr>
              <a:t>、不跨越交通隔离设施。</a:t>
            </a:r>
            <a:r>
              <a:rPr lang="zh-CN" sz="28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357188" y="115888"/>
            <a:ext cx="63595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交通安全</a:t>
            </a:r>
            <a:r>
              <a:rPr lang="zh-CN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篇</a:t>
            </a:r>
            <a:endParaRPr lang="zh-CN" sz="3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8678249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autoUpdateAnimBg="0"/>
      <p:bldP spid="51204" grpId="0" autoUpdateAnimBg="0"/>
      <p:bldP spid="51205" grpId="0" autoUpdateAnimBg="0"/>
      <p:bldP spid="51206" grpId="0" autoUpdateAnimBg="0"/>
      <p:bldP spid="51207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1828800" y="428625"/>
            <a:ext cx="54102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sz="6600" b="1" dirty="0" smtClean="0">
                <a:solidFill>
                  <a:srgbClr val="D6610A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第</a:t>
            </a:r>
            <a:r>
              <a:rPr lang="zh-CN" altLang="en-US" sz="6600" b="1" dirty="0">
                <a:solidFill>
                  <a:srgbClr val="D6610A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二</a:t>
            </a:r>
            <a:r>
              <a:rPr lang="zh-CN" sz="6600" b="1" dirty="0" smtClean="0">
                <a:solidFill>
                  <a:srgbClr val="D6610A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篇章</a:t>
            </a:r>
            <a:endParaRPr lang="zh-CN" sz="6600" b="1" dirty="0">
              <a:solidFill>
                <a:srgbClr val="D6610A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1981200" y="2819400"/>
            <a:ext cx="580548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000" b="1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用电</a:t>
            </a:r>
            <a:r>
              <a:rPr lang="zh-CN" sz="8000" b="1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安全</a:t>
            </a:r>
            <a:r>
              <a:rPr lang="zh-CN" altLang="en-US" sz="8000" b="1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篇</a:t>
            </a:r>
            <a:endParaRPr lang="zh-CN" sz="8000" b="1">
              <a:solidFill>
                <a:srgbClr val="FF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636495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2008111582014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500188"/>
            <a:ext cx="4094162" cy="535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 descr="3(4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1500188"/>
            <a:ext cx="4071937" cy="535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WordArt 4"/>
          <p:cNvSpPr>
            <a:spLocks noChangeArrowheads="1" noChangeShapeType="1"/>
          </p:cNvSpPr>
          <p:nvPr/>
        </p:nvSpPr>
        <p:spPr bwMode="auto">
          <a:xfrm>
            <a:off x="928688" y="357188"/>
            <a:ext cx="5624512" cy="976312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7773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8000"/>
                    </a:srgbClr>
                  </a:outerShdw>
                </a:effectLst>
                <a:latin typeface="宋体" panose="02010600030101010101" pitchFamily="2" charset="-122"/>
              </a:rPr>
              <a:t>火光冲天带来的并不是  美丽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357188" y="115888"/>
            <a:ext cx="63595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用电</a:t>
            </a: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安全</a:t>
            </a:r>
            <a:r>
              <a:rPr lang="zh-CN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篇</a:t>
            </a:r>
            <a:endParaRPr lang="zh-CN" sz="3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2759643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7315200" cy="1143000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大学生宿舍用电违规现象严重</a:t>
            </a:r>
          </a:p>
        </p:txBody>
      </p:sp>
      <p:pic>
        <p:nvPicPr>
          <p:cNvPr id="26627" name="图片 2" descr="201311201120552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857375"/>
            <a:ext cx="6858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"/>
          <p:cNvSpPr txBox="1">
            <a:spLocks/>
          </p:cNvSpPr>
          <p:nvPr/>
        </p:nvSpPr>
        <p:spPr bwMode="auto">
          <a:xfrm>
            <a:off x="357188" y="115888"/>
            <a:ext cx="63595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用电</a:t>
            </a: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安全</a:t>
            </a:r>
            <a:r>
              <a:rPr lang="zh-CN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篇</a:t>
            </a:r>
            <a:endParaRPr lang="zh-CN" sz="3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56190717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3214688" y="301625"/>
            <a:ext cx="5470525" cy="1143000"/>
          </a:xfrm>
        </p:spPr>
        <p:txBody>
          <a:bodyPr/>
          <a:lstStyle/>
          <a:p>
            <a:r>
              <a:rPr lang="zh-CN" altLang="en-US" smtClean="0"/>
              <a:t>用电安全隐患</a:t>
            </a:r>
          </a:p>
        </p:txBody>
      </p:sp>
      <p:pic>
        <p:nvPicPr>
          <p:cNvPr id="27651" name="图片 3" descr="img20051123011146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625"/>
            <a:ext cx="5572125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图片 4" descr="u=2221106349,4061831269&amp;fm=21&amp;gp=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1571625"/>
            <a:ext cx="3571875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图片 5" descr="u=3773886012,4128343842&amp;fm=21&amp;gp=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3929063"/>
            <a:ext cx="3571875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 txBox="1">
            <a:spLocks/>
          </p:cNvSpPr>
          <p:nvPr/>
        </p:nvSpPr>
        <p:spPr bwMode="auto">
          <a:xfrm>
            <a:off x="357188" y="115888"/>
            <a:ext cx="63595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用电</a:t>
            </a: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安全</a:t>
            </a:r>
            <a:r>
              <a:rPr lang="zh-CN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篇</a:t>
            </a:r>
            <a:endParaRPr lang="zh-CN" sz="3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94694348"/>
      </p:ext>
    </p:extLst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1"/>
          <p:cNvSpPr txBox="1">
            <a:spLocks noChangeArrowheads="1"/>
          </p:cNvSpPr>
          <p:nvPr/>
        </p:nvSpPr>
        <p:spPr bwMode="auto">
          <a:xfrm>
            <a:off x="1500188" y="928688"/>
            <a:ext cx="6858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1143000" y="857250"/>
            <a:ext cx="7429500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4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大功率用电器违章使用</a:t>
            </a:r>
            <a:endParaRPr lang="zh-CN" altLang="en-US" sz="44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8676" name="图片 3" descr="2011jc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8813"/>
            <a:ext cx="4929188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图片 4" descr="20094314484996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928813"/>
            <a:ext cx="4214812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 bwMode="auto">
          <a:xfrm>
            <a:off x="357188" y="115888"/>
            <a:ext cx="63595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用电</a:t>
            </a: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安全</a:t>
            </a:r>
            <a:r>
              <a:rPr lang="zh-CN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篇</a:t>
            </a:r>
            <a:endParaRPr lang="zh-CN" sz="3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5485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4563" y="642938"/>
            <a:ext cx="6000750" cy="769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以致引发安全事故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9699" name="图片 4" descr="1_111205214746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535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 bwMode="auto">
          <a:xfrm>
            <a:off x="357188" y="115888"/>
            <a:ext cx="63595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用电</a:t>
            </a: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安全</a:t>
            </a:r>
            <a:r>
              <a:rPr lang="zh-CN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篇</a:t>
            </a:r>
            <a:endParaRPr lang="zh-CN" sz="3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823662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71625" y="714375"/>
            <a:ext cx="7056438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重大悲剧</a:t>
            </a:r>
          </a:p>
        </p:txBody>
      </p:sp>
      <p:pic>
        <p:nvPicPr>
          <p:cNvPr id="4" name="图片 3" descr="u=1454567325,384882777&amp;fm=21&amp;gp=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1571612"/>
            <a:ext cx="8501090" cy="52863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标题 1"/>
          <p:cNvSpPr txBox="1">
            <a:spLocks/>
          </p:cNvSpPr>
          <p:nvPr/>
        </p:nvSpPr>
        <p:spPr bwMode="auto">
          <a:xfrm>
            <a:off x="357188" y="115888"/>
            <a:ext cx="63595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用电</a:t>
            </a: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安全</a:t>
            </a:r>
            <a:r>
              <a:rPr lang="zh-CN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篇</a:t>
            </a:r>
            <a:endParaRPr lang="zh-CN" sz="3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1347633"/>
      </p:ext>
    </p:extLst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矩形 2"/>
          <p:cNvSpPr>
            <a:spLocks noChangeArrowheads="1"/>
          </p:cNvSpPr>
          <p:nvPr/>
        </p:nvSpPr>
        <p:spPr bwMode="auto">
          <a:xfrm>
            <a:off x="1071563" y="2214563"/>
            <a:ext cx="7143750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/>
              <a:t>2008</a:t>
            </a:r>
            <a:r>
              <a:rPr lang="zh-CN" altLang="en-US" sz="3200"/>
              <a:t>年</a:t>
            </a:r>
            <a:r>
              <a:rPr lang="en-US" altLang="zh-CN" sz="3200"/>
              <a:t>11</a:t>
            </a:r>
            <a:r>
              <a:rPr lang="zh-CN" altLang="en-US" sz="3200"/>
              <a:t>月</a:t>
            </a:r>
            <a:r>
              <a:rPr lang="en-US" altLang="zh-CN" sz="3200"/>
              <a:t>14</a:t>
            </a:r>
            <a:r>
              <a:rPr lang="zh-CN" altLang="en-US" sz="3200"/>
              <a:t>日早晨</a:t>
            </a:r>
            <a:r>
              <a:rPr lang="en-US" altLang="zh-CN" sz="3200"/>
              <a:t>6</a:t>
            </a:r>
            <a:r>
              <a:rPr lang="zh-CN" altLang="en-US" sz="3200"/>
              <a:t>时</a:t>
            </a:r>
            <a:r>
              <a:rPr lang="en-US" altLang="zh-CN" sz="3200"/>
              <a:t>10</a:t>
            </a:r>
            <a:r>
              <a:rPr lang="zh-CN" altLang="en-US" sz="3200"/>
              <a:t>分左右，上海商学院徐汇校区一学生宿舍楼发生火灾，</a:t>
            </a:r>
            <a:r>
              <a:rPr lang="en-US" altLang="zh-CN" sz="3200"/>
              <a:t>4</a:t>
            </a:r>
            <a:r>
              <a:rPr lang="zh-CN" altLang="en-US" sz="3200"/>
              <a:t>名女生从</a:t>
            </a:r>
            <a:r>
              <a:rPr lang="en-US" altLang="zh-CN" sz="3200"/>
              <a:t>6</a:t>
            </a:r>
            <a:r>
              <a:rPr lang="zh-CN" altLang="en-US" sz="3200"/>
              <a:t>楼宿舍阳台跳下逃生，经</a:t>
            </a:r>
            <a:r>
              <a:rPr lang="en-US" altLang="zh-CN" sz="3200"/>
              <a:t>120</a:t>
            </a:r>
            <a:r>
              <a:rPr lang="zh-CN" altLang="en-US" sz="3200"/>
              <a:t>急救中心确认身亡。经消防部门扑救，</a:t>
            </a:r>
            <a:r>
              <a:rPr lang="en-US" altLang="zh-CN" sz="3200"/>
              <a:t>6</a:t>
            </a:r>
            <a:r>
              <a:rPr lang="zh-CN" altLang="en-US" sz="3200"/>
              <a:t>时</a:t>
            </a:r>
            <a:r>
              <a:rPr lang="en-US" altLang="zh-CN" sz="3200"/>
              <a:t>30</a:t>
            </a:r>
            <a:r>
              <a:rPr lang="zh-CN" altLang="en-US" sz="3200"/>
              <a:t>分将火全部扑灭。这起火灾酿成近年来最为惨烈的校园事故。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625" y="785813"/>
            <a:ext cx="5842000" cy="769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校园火灾经典案例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357188" y="115888"/>
            <a:ext cx="63595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用电</a:t>
            </a: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安全</a:t>
            </a:r>
            <a:r>
              <a:rPr lang="zh-CN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篇</a:t>
            </a:r>
            <a:endParaRPr lang="zh-CN" sz="3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324796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安全！安全！安全！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9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3"/>
          <p:cNvSpPr txBox="1">
            <a:spLocks noGrp="1" noChangeArrowheads="1"/>
          </p:cNvSpPr>
          <p:nvPr/>
        </p:nvSpPr>
        <p:spPr bwMode="auto">
          <a:xfrm>
            <a:off x="6831013" y="6519863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ECE310C-DFA8-4ECF-8E0A-9F9073588288}" type="slidenum">
              <a:rPr lang="zh-CN" altLang="en-US" sz="1200">
                <a:solidFill>
                  <a:schemeClr val="bg1"/>
                </a:solidFill>
                <a:latin typeface="DFPYeaSong-B5"/>
                <a:ea typeface="DFPYeaSong-B5"/>
                <a:cs typeface="DFPYeaSong-B5"/>
              </a:rPr>
              <a:pPr algn="r" eaLnBrk="1" hangingPunct="1"/>
              <a:t>20</a:t>
            </a:fld>
            <a:endParaRPr lang="en-US" altLang="zh-CN" sz="1200">
              <a:solidFill>
                <a:schemeClr val="bg1"/>
              </a:solidFill>
              <a:latin typeface="DFPYeaSong-B5"/>
              <a:ea typeface="DFPYeaSong-B5"/>
              <a:cs typeface="DFPYeaSong-B5"/>
            </a:endParaRPr>
          </a:p>
        </p:txBody>
      </p:sp>
      <p:sp>
        <p:nvSpPr>
          <p:cNvPr id="32771" name="TextBox 11"/>
          <p:cNvSpPr txBox="1">
            <a:spLocks noChangeArrowheads="1"/>
          </p:cNvSpPr>
          <p:nvPr/>
        </p:nvSpPr>
        <p:spPr bwMode="auto">
          <a:xfrm>
            <a:off x="2071688" y="1000125"/>
            <a:ext cx="33131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发生火灾如何自救</a:t>
            </a:r>
          </a:p>
        </p:txBody>
      </p:sp>
      <p:sp>
        <p:nvSpPr>
          <p:cNvPr id="32772" name="Rectangle 1"/>
          <p:cNvSpPr>
            <a:spLocks noChangeArrowheads="1"/>
          </p:cNvSpPr>
          <p:nvPr/>
        </p:nvSpPr>
        <p:spPr bwMode="auto">
          <a:xfrm>
            <a:off x="4067175" y="1757363"/>
            <a:ext cx="4826000" cy="444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①火灾袭来时要迅速逃生，不要贪恋财物。</a:t>
            </a:r>
          </a:p>
          <a:p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②要了解掌握火灾逃生的基本方法，熟悉逃生路线。</a:t>
            </a:r>
          </a:p>
          <a:p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③受到火势威胁时，要当机立断披上浸湿的衣物，被褥等向安全出口方向冲出去。</a:t>
            </a:r>
          </a:p>
          <a:p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④穿过浓烟逃生时，要尽量使身体贴近地面，并用湿毛巾捂住口鼻。</a:t>
            </a:r>
          </a:p>
          <a:p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⑤身上着火，千万不要奔跑，可就地打滚或用厚重的衣物压灭火苗。</a:t>
            </a:r>
          </a:p>
          <a:p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⑥遇火灾不可乘坐电梯，要向安全出口方向逃生。</a:t>
            </a:r>
          </a:p>
        </p:txBody>
      </p:sp>
      <p:pic>
        <p:nvPicPr>
          <p:cNvPr id="32773" name="Picture 2" descr="C:\Users\toshiba\Desktop\新学期宣传制作ppt文字+图片素材\图片\第5章 消防安全\5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2832100"/>
            <a:ext cx="37560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 txBox="1">
            <a:spLocks/>
          </p:cNvSpPr>
          <p:nvPr/>
        </p:nvSpPr>
        <p:spPr bwMode="auto">
          <a:xfrm>
            <a:off x="357188" y="115888"/>
            <a:ext cx="63595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用电</a:t>
            </a: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安全</a:t>
            </a:r>
            <a:r>
              <a:rPr lang="zh-CN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篇</a:t>
            </a:r>
            <a:endParaRPr lang="zh-CN" sz="3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2989978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3"/>
          <p:cNvSpPr txBox="1">
            <a:spLocks noGrp="1" noChangeArrowheads="1"/>
          </p:cNvSpPr>
          <p:nvPr/>
        </p:nvSpPr>
        <p:spPr bwMode="auto">
          <a:xfrm>
            <a:off x="6831013" y="6519863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5BA086F-8879-4A67-B06A-CD58AE48E6E2}" type="slidenum">
              <a:rPr lang="zh-CN" altLang="en-US" sz="1200">
                <a:solidFill>
                  <a:schemeClr val="bg1"/>
                </a:solidFill>
                <a:latin typeface="DFPYeaSong-B5"/>
                <a:ea typeface="DFPYeaSong-B5"/>
                <a:cs typeface="DFPYeaSong-B5"/>
              </a:rPr>
              <a:pPr algn="r" eaLnBrk="1" hangingPunct="1"/>
              <a:t>21</a:t>
            </a:fld>
            <a:endParaRPr lang="en-US" altLang="zh-CN" sz="1200">
              <a:solidFill>
                <a:schemeClr val="bg1"/>
              </a:solidFill>
              <a:latin typeface="DFPYeaSong-B5"/>
              <a:ea typeface="DFPYeaSong-B5"/>
              <a:cs typeface="DFPYeaSong-B5"/>
            </a:endParaRPr>
          </a:p>
        </p:txBody>
      </p:sp>
      <p:sp>
        <p:nvSpPr>
          <p:cNvPr id="33795" name="Rectangle 1"/>
          <p:cNvSpPr>
            <a:spLocks noChangeArrowheads="1"/>
          </p:cNvSpPr>
          <p:nvPr/>
        </p:nvSpPr>
        <p:spPr bwMode="auto">
          <a:xfrm>
            <a:off x="357188" y="1571625"/>
            <a:ext cx="4537075" cy="51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⑦室外着火，门已发烫，千万不要开门，以防大火蹿入室内，要用浸湿的被褥、衣物等堵塞门窗缝，并泼水降温。</a:t>
            </a:r>
          </a:p>
          <a:p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⑧若所在逃生线路被大火封锁，要立即退回室内，用打手电筒、挥舞衣物、呼叫等方式向窗外发送求救信号，等待救援。</a:t>
            </a:r>
          </a:p>
          <a:p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⑨千万不要盲目跳楼，可利用疏散楼梯、阳台、落水管等逃生自救。也可用绳子把床单、被套撕成条状连成绳索，紧拴在窗框、暖气管、铁栏杆等固定物上，用毛巾、布条等保护手心，顺绳滑下，或下到未着火的楼层脱离险境。</a:t>
            </a:r>
          </a:p>
        </p:txBody>
      </p:sp>
      <p:pic>
        <p:nvPicPr>
          <p:cNvPr id="33796" name="Picture 2" descr="C:\Users\toshiba\Desktop\新学期宣传制作ppt文字+图片素材\图片\第5章 消防安全\5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2478088"/>
            <a:ext cx="3527425" cy="275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 bwMode="auto">
          <a:xfrm>
            <a:off x="357188" y="115888"/>
            <a:ext cx="63595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用电</a:t>
            </a: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安全</a:t>
            </a:r>
            <a:r>
              <a:rPr lang="zh-CN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篇</a:t>
            </a:r>
            <a:endParaRPr lang="zh-CN" sz="3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0530655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33" y="552809"/>
            <a:ext cx="7733333" cy="5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7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43" y="562333"/>
            <a:ext cx="7885714" cy="5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5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5" y="614714"/>
            <a:ext cx="8123809" cy="5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3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38" y="509952"/>
            <a:ext cx="8209524" cy="5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4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09" y="524238"/>
            <a:ext cx="8152381" cy="5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5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24" y="533762"/>
            <a:ext cx="7980952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5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00" y="509952"/>
            <a:ext cx="8000000" cy="5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9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828800" y="428625"/>
            <a:ext cx="54102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sz="6600" b="1" dirty="0" smtClean="0">
                <a:solidFill>
                  <a:srgbClr val="D6610A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第</a:t>
            </a:r>
            <a:r>
              <a:rPr lang="zh-CN" altLang="en-US" sz="6600" b="1" dirty="0">
                <a:solidFill>
                  <a:srgbClr val="D6610A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三</a:t>
            </a:r>
            <a:r>
              <a:rPr lang="zh-CN" sz="6600" b="1" dirty="0" smtClean="0">
                <a:solidFill>
                  <a:srgbClr val="D6610A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篇章</a:t>
            </a:r>
            <a:endParaRPr lang="zh-CN" sz="6600" b="1" dirty="0">
              <a:solidFill>
                <a:srgbClr val="D6610A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1981200" y="2819400"/>
            <a:ext cx="537686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人身</a:t>
            </a:r>
            <a:r>
              <a:rPr lang="zh-CN" sz="8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安全</a:t>
            </a:r>
            <a:r>
              <a:rPr lang="zh-CN" altLang="en-US" sz="8000" b="1" dirty="0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篇</a:t>
            </a:r>
            <a:endParaRPr lang="zh-CN" sz="8000" b="1" dirty="0">
              <a:solidFill>
                <a:srgbClr val="FF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7235599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828800" y="428625"/>
            <a:ext cx="54102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sz="6600" b="1" dirty="0">
                <a:solidFill>
                  <a:srgbClr val="D6610A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第</a:t>
            </a:r>
            <a:r>
              <a:rPr lang="zh-CN" altLang="en-US" sz="6600" b="1" dirty="0">
                <a:solidFill>
                  <a:srgbClr val="D6610A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一</a:t>
            </a:r>
            <a:r>
              <a:rPr lang="zh-CN" sz="6600" b="1" dirty="0">
                <a:solidFill>
                  <a:srgbClr val="D6610A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篇章</a:t>
            </a:r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1981200" y="2819400"/>
            <a:ext cx="537686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000" b="1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交通</a:t>
            </a:r>
            <a:r>
              <a:rPr lang="zh-CN" sz="8000" b="1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安全</a:t>
            </a:r>
            <a:r>
              <a:rPr lang="zh-CN" altLang="en-US" sz="8000" b="1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篇</a:t>
            </a:r>
            <a:endParaRPr lang="zh-CN" sz="8000" b="1">
              <a:solidFill>
                <a:srgbClr val="FF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7892198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90" y="533762"/>
            <a:ext cx="7847619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9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71" y="471857"/>
            <a:ext cx="7942857" cy="5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6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28" y="500428"/>
            <a:ext cx="8057143" cy="5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6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24" y="481381"/>
            <a:ext cx="7980952" cy="5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4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828800" y="428625"/>
            <a:ext cx="54102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sz="6600" b="1" dirty="0" smtClean="0">
                <a:solidFill>
                  <a:srgbClr val="D6610A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第</a:t>
            </a:r>
            <a:r>
              <a:rPr lang="zh-CN" altLang="en-US" sz="6600" b="1" dirty="0" smtClean="0">
                <a:solidFill>
                  <a:srgbClr val="D6610A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四</a:t>
            </a:r>
            <a:r>
              <a:rPr lang="zh-CN" sz="6600" b="1" dirty="0" smtClean="0">
                <a:solidFill>
                  <a:srgbClr val="D6610A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篇章</a:t>
            </a:r>
            <a:endParaRPr lang="zh-CN" sz="6600" b="1" dirty="0">
              <a:solidFill>
                <a:srgbClr val="D6610A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1981200" y="2819400"/>
            <a:ext cx="537686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心理</a:t>
            </a:r>
            <a:r>
              <a:rPr lang="zh-CN" sz="8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安全</a:t>
            </a:r>
            <a:r>
              <a:rPr lang="zh-CN" altLang="en-US" sz="8000" b="1" dirty="0">
                <a:solidFill>
                  <a:srgbClr val="FF00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篇</a:t>
            </a:r>
            <a:endParaRPr lang="zh-CN" sz="8000" b="1" dirty="0">
              <a:solidFill>
                <a:srgbClr val="FF00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0246100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97568"/>
            <a:ext cx="7886700" cy="4351338"/>
          </a:xfrm>
        </p:spPr>
        <p:txBody>
          <a:bodyPr/>
          <a:lstStyle/>
          <a:p>
            <a:r>
              <a:rPr lang="zh-CN" altLang="en-US" dirty="0" smtClean="0"/>
              <a:t>心理问题成因分析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13891"/>
          <a:stretch/>
        </p:blipFill>
        <p:spPr>
          <a:xfrm>
            <a:off x="253660" y="1132114"/>
            <a:ext cx="8636680" cy="543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5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47" y="255408"/>
            <a:ext cx="8260524" cy="610962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83228" y="489858"/>
            <a:ext cx="1861457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中学生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4119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4800" b="1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4800" b="1">
                <a:latin typeface="楷体" panose="02010609060101010101" pitchFamily="49" charset="-122"/>
                <a:ea typeface="楷体" panose="02010609060101010101" pitchFamily="49" charset="-122"/>
              </a:rPr>
              <a:t>、学业问题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4294967295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>
                <a:solidFill>
                  <a:srgbClr val="0000CC"/>
                </a:solidFill>
              </a:rPr>
              <a:t>             </a:t>
            </a:r>
            <a:r>
              <a:rPr lang="zh-CN" altLang="en-US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学习压力大，学习动力不足，学习目的不明确，学习成绩不理想，学习困难等学业问题始终困扰着大学生。主要表现</a:t>
            </a:r>
            <a:r>
              <a:rPr lang="zh-CN" altLang="en-US">
                <a:solidFill>
                  <a:srgbClr val="0000CC"/>
                </a:solidFill>
              </a:rPr>
              <a:t> 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0000CC"/>
                </a:solidFill>
              </a:rPr>
              <a:t>学习动力不足 </a:t>
            </a:r>
            <a:endParaRPr lang="en-US">
              <a:solidFill>
                <a:srgbClr val="0000CC"/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0000CC"/>
                </a:solidFill>
              </a:rPr>
              <a:t>学习目的不明确</a:t>
            </a:r>
            <a:endParaRPr lang="en-US">
              <a:solidFill>
                <a:srgbClr val="0000CC"/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0000CC"/>
                </a:solidFill>
              </a:rPr>
              <a:t>学习成绩不理想</a:t>
            </a:r>
            <a:endParaRPr lang="en-US">
              <a:solidFill>
                <a:srgbClr val="0000CC"/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0000CC"/>
                </a:solidFill>
              </a:rPr>
              <a:t>学习动机功利化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0000CC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0000CC"/>
                </a:solidFill>
              </a:rPr>
              <a:t>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0000CC"/>
                </a:solidFill>
              </a:rPr>
              <a:t> </a:t>
            </a:r>
          </a:p>
          <a:p>
            <a:pPr eaLnBrk="1" hangingPunct="1"/>
            <a:endParaRPr lang="zh-CN" altLang="en-US">
              <a:solidFill>
                <a:srgbClr val="0000CC"/>
              </a:solidFill>
            </a:endParaRPr>
          </a:p>
        </p:txBody>
      </p:sp>
      <p:sp>
        <p:nvSpPr>
          <p:cNvPr id="32772" name="日期占位符 3"/>
          <p:cNvSpPr txBox="1">
            <a:spLocks noGrp="1" noChangeArrowheads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4583936-3B6D-4CFC-A461-5C077454384F}" type="datetime1">
              <a:rPr 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9/19/2016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32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1550" y="3213100"/>
            <a:ext cx="8642350" cy="2087563"/>
          </a:xfrm>
        </p:spPr>
        <p:txBody>
          <a:bodyPr/>
          <a:lstStyle/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6600CC"/>
                </a:solidFill>
              </a:rPr>
              <a:t>坚定理想、信念，激发学习动力</a:t>
            </a:r>
            <a:endParaRPr lang="en-US" sz="2800" b="1">
              <a:solidFill>
                <a:srgbClr val="6600CC"/>
              </a:solidFill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6600CC"/>
                </a:solidFill>
                <a:latin typeface="宋体" panose="02010600030101010101" pitchFamily="2" charset="-122"/>
              </a:rPr>
              <a:t>培养学习兴趣</a:t>
            </a:r>
            <a:endParaRPr lang="en-US" sz="2800" b="1">
              <a:solidFill>
                <a:srgbClr val="6600CC"/>
              </a:solidFill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6600CC"/>
                </a:solidFill>
              </a:rPr>
              <a:t>培养学习自信</a:t>
            </a:r>
            <a:endParaRPr lang="en-US" sz="2800" b="1">
              <a:solidFill>
                <a:srgbClr val="6600CC"/>
              </a:solidFill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6600CC"/>
                </a:solidFill>
              </a:rPr>
              <a:t>培养良好学习习惯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endParaRPr lang="en-US" sz="2800" b="1">
              <a:solidFill>
                <a:srgbClr val="6600CC"/>
              </a:solidFill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endParaRPr lang="en-US" sz="2800" b="1">
              <a:solidFill>
                <a:srgbClr val="6600CC"/>
              </a:solidFill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endParaRPr lang="en-US" sz="2800" b="1">
              <a:solidFill>
                <a:srgbClr val="6600CC"/>
              </a:solidFill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endParaRPr lang="en-US" sz="2800" b="1">
              <a:solidFill>
                <a:srgbClr val="6600CC"/>
              </a:solidFill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endParaRPr lang="zh-CN" altLang="en-US" sz="2800" b="1">
              <a:solidFill>
                <a:srgbClr val="6600CC"/>
              </a:solidFill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endParaRPr lang="zh-CN" altLang="en-US" sz="2800" b="1">
              <a:solidFill>
                <a:srgbClr val="6600CC"/>
              </a:solidFill>
              <a:latin typeface="宋体" panose="02010600030101010101" pitchFamily="2" charset="-122"/>
            </a:endParaRPr>
          </a:p>
        </p:txBody>
      </p:sp>
      <p:pic>
        <p:nvPicPr>
          <p:cNvPr id="33795" name="矩形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414338"/>
            <a:ext cx="5961063" cy="360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298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占位符 3"/>
          <p:cNvSpPr txBox="1">
            <a:spLocks noGrp="1" noChangeArrowheads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2D95C64-8930-4AA5-BDF2-DEA52EB8772C}" type="datetime1">
              <a:rPr 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9/19/2016</a:t>
            </a:fld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609600" indent="-609600" eaLnBrk="1" hangingPunct="1"/>
            <a:r>
              <a:rPr lang="zh-CN" altLang="en-US" sz="3600">
                <a:solidFill>
                  <a:srgbClr val="FF0000"/>
                </a:solidFill>
              </a:rPr>
              <a:t>我们</a:t>
            </a:r>
            <a:r>
              <a:rPr lang="zh-CN" altLang="en-US" sz="3600">
                <a:solidFill>
                  <a:srgbClr val="0000CC"/>
                </a:solidFill>
              </a:rPr>
              <a:t>如何坦然面对</a:t>
            </a:r>
          </a:p>
          <a:p>
            <a:pPr marL="609600" indent="-609600" eaLnBrk="1" hangingPunct="1">
              <a:buClr>
                <a:schemeClr val="tx1"/>
              </a:buClr>
              <a:buFont typeface="Arial" panose="020B0604020202020204" pitchFamily="34" charset="0"/>
              <a:buAutoNum type="circleNumDbPlain"/>
            </a:pPr>
            <a:r>
              <a:rPr lang="zh-CN" altLang="en-US" sz="3600">
                <a:solidFill>
                  <a:srgbClr val="0000CC"/>
                </a:solidFill>
              </a:rPr>
              <a:t>制定学习计划，按照计划一步步的完成</a:t>
            </a:r>
          </a:p>
          <a:p>
            <a:pPr marL="609600" indent="-609600" eaLnBrk="1" hangingPunct="1">
              <a:buClr>
                <a:schemeClr val="tx1"/>
              </a:buClr>
              <a:buFont typeface="Arial" panose="020B0604020202020204" pitchFamily="34" charset="0"/>
              <a:buAutoNum type="circleNumDbPlain"/>
            </a:pPr>
            <a:r>
              <a:rPr lang="zh-CN" altLang="en-US" sz="3600">
                <a:solidFill>
                  <a:srgbClr val="0000CC"/>
                </a:solidFill>
              </a:rPr>
              <a:t>与自制力强的同学交往，受其感染，加强自己的学习动力</a:t>
            </a:r>
          </a:p>
          <a:p>
            <a:pPr marL="609600" indent="-609600" eaLnBrk="1" hangingPunct="1">
              <a:buClr>
                <a:schemeClr val="tx1"/>
              </a:buClr>
              <a:buFont typeface="Arial" panose="020B0604020202020204" pitchFamily="34" charset="0"/>
              <a:buAutoNum type="circleNumDbPlain"/>
            </a:pPr>
            <a:r>
              <a:rPr lang="zh-CN" altLang="en-US" sz="3600">
                <a:solidFill>
                  <a:srgbClr val="0000CC"/>
                </a:solidFill>
              </a:rPr>
              <a:t>经常与老师交流，寻求最佳的学习方法</a:t>
            </a:r>
            <a:r>
              <a:rPr lang="zh-CN" altLang="en-US" sz="3600">
                <a:solidFill>
                  <a:srgbClr val="0000CC"/>
                </a:solidFill>
                <a:hlinkClick r:id="rId2" action="ppaction://hlinksldjump"/>
              </a:rPr>
              <a:t>。</a:t>
            </a:r>
            <a:endParaRPr lang="zh-CN" altLang="en-US" sz="360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88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214688" y="301625"/>
            <a:ext cx="5470525" cy="11430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zh-CN" b="1" i="1" smtClean="0">
                <a:solidFill>
                  <a:srgbClr val="FF0000"/>
                </a:solidFill>
                <a:ea typeface="华文中宋" panose="02010600040101010101" pitchFamily="2" charset="-122"/>
              </a:rPr>
              <a:t>请同学们先看看以下数据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00125" y="2071688"/>
            <a:ext cx="8143875" cy="4786312"/>
          </a:xfrm>
        </p:spPr>
        <p:txBody>
          <a:bodyPr/>
          <a:lstStyle/>
          <a:p>
            <a:pPr eaLnBrk="1" hangingPunct="1"/>
            <a:r>
              <a:rPr lang="zh-CN" sz="3600" b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第一次世界大战死亡</a:t>
            </a:r>
            <a:r>
              <a:rPr lang="zh-CN" altLang="zh-CN" sz="3600" b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2000</a:t>
            </a:r>
            <a:r>
              <a:rPr lang="zh-CN" sz="3600" b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多万人。</a:t>
            </a:r>
          </a:p>
          <a:p>
            <a:pPr eaLnBrk="1" hangingPunct="1"/>
            <a:r>
              <a:rPr lang="zh-CN" sz="3600" b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第二次世界大战死亡</a:t>
            </a:r>
            <a:r>
              <a:rPr lang="zh-CN" altLang="zh-CN" sz="3600" b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3600</a:t>
            </a:r>
            <a:r>
              <a:rPr lang="zh-CN" sz="3600" b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多万人。</a:t>
            </a:r>
          </a:p>
          <a:p>
            <a:pPr eaLnBrk="1" hangingPunct="1"/>
            <a:r>
              <a:rPr lang="zh-CN" sz="3600" b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第一辆汽车问世以来，已有</a:t>
            </a:r>
            <a:r>
              <a:rPr lang="zh-CN" altLang="zh-CN" sz="3600" b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4000</a:t>
            </a:r>
            <a:r>
              <a:rPr lang="zh-CN" sz="3600" b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多万人死于滚滚的车轮下，平均六分钟死一个人。</a:t>
            </a:r>
          </a:p>
          <a:p>
            <a:pPr eaLnBrk="1" hangingPunct="1"/>
            <a:r>
              <a:rPr lang="zh-CN" sz="3600" b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据统计我国每天因车祸死亡的学生就达一个班的人数这之多。</a:t>
            </a:r>
          </a:p>
          <a:p>
            <a:pPr eaLnBrk="1" hangingPunct="1"/>
            <a:endParaRPr lang="zh-CN" altLang="zh-CN" sz="3600" b="1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/>
            <a:endParaRPr lang="zh-CN" altLang="zh-CN" sz="3600" b="1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357188" y="115888"/>
            <a:ext cx="63595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交通安全</a:t>
            </a:r>
            <a:r>
              <a:rPr lang="zh-CN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篇</a:t>
            </a:r>
            <a:endParaRPr lang="zh-CN" sz="3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8441539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ldLvl="0" animBg="1" autoUpdateAnimBg="0"/>
      <p:bldP spid="16387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4800" b="1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4800" b="1">
                <a:latin typeface="楷体" panose="02010609060101010101" pitchFamily="49" charset="-122"/>
                <a:ea typeface="楷体" panose="02010609060101010101" pitchFamily="49" charset="-122"/>
              </a:rPr>
              <a:t>、人际关系问题</a:t>
            </a:r>
          </a:p>
        </p:txBody>
      </p:sp>
      <p:sp>
        <p:nvSpPr>
          <p:cNvPr id="35843" name="内容占位符 5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 dirty="0"/>
              <a:t>    </a:t>
            </a:r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如何与周围的同学友好相处</a:t>
            </a:r>
            <a:r>
              <a:rPr 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建立和谐的人际关系</a:t>
            </a:r>
            <a:r>
              <a:rPr 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是学生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面临的一个重要课题。</a:t>
            </a:r>
            <a:endParaRPr lang="en-US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  人际关系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问题常常表现为难以和别人愉快相处</a:t>
            </a:r>
            <a:r>
              <a:rPr 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没有知心朋友</a:t>
            </a:r>
            <a:r>
              <a:rPr 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缺乏必要的交往技巧</a:t>
            </a:r>
            <a:r>
              <a:rPr 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过分委曲求全等</a:t>
            </a:r>
            <a:r>
              <a:rPr 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以及由此而引起的孤单、苦闷、缺少支持和关爱等痛苦感受</a:t>
            </a:r>
            <a:r>
              <a:rPr lang="zh-CN" altLang="en-US" b="1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6765451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700213"/>
            <a:ext cx="8497888" cy="4495800"/>
          </a:xfrm>
        </p:spPr>
        <p:txBody>
          <a:bodyPr/>
          <a:lstStyle/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endParaRPr lang="zh-CN" altLang="en-US" sz="2000" b="1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endParaRPr lang="en-US" b="1"/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en-US" b="1"/>
              <a:t>    </a:t>
            </a:r>
            <a:r>
              <a:rPr lang="zh-CN" altLang="en-US" b="1">
                <a:latin typeface="仿宋" panose="02010609060101010101" pitchFamily="49" charset="-122"/>
                <a:ea typeface="仿宋" panose="02010609060101010101" pitchFamily="49" charset="-122"/>
              </a:rPr>
              <a:t>从过去以自我为中心到学校集体生活，尤其要面对舍友间兴趣爱好、饮食习惯、家境状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en-US" b="1">
                <a:latin typeface="仿宋" panose="02010609060101010101" pitchFamily="49" charset="-122"/>
                <a:ea typeface="仿宋" panose="02010609060101010101" pitchFamily="49" charset="-122"/>
              </a:rPr>
              <a:t>  况、作息习惯等各方面的差异，感到无所适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en-US" b="1">
                <a:latin typeface="仿宋" panose="02010609060101010101" pitchFamily="49" charset="-122"/>
                <a:ea typeface="仿宋" panose="02010609060101010101" pitchFamily="49" charset="-122"/>
              </a:rPr>
              <a:t>  从，甚至彼此无法相容。</a:t>
            </a:r>
            <a:endParaRPr lang="en-US" b="1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6600C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应当学会彼此适应，互相关心、帮助，真诚沟通。</a:t>
            </a:r>
          </a:p>
        </p:txBody>
      </p:sp>
      <p:pic>
        <p:nvPicPr>
          <p:cNvPr id="36867" name="矩形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71450"/>
            <a:ext cx="8540750" cy="307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50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36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36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36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36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日期占位符 3"/>
          <p:cNvSpPr txBox="1">
            <a:spLocks noGrp="1" noChangeArrowheads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2BB2107-A193-49C2-A5EA-B5BF42AB51B4}" type="datetime1">
              <a:rPr 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9/19/2016</a:t>
            </a:fld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	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>
                <a:solidFill>
                  <a:srgbClr val="0000FF"/>
                </a:solidFill>
              </a:rPr>
              <a:t>从人的本质上来看，人是一种“社会关系的总和”，人要想在社会上获得生存与发展，就必须处理好人与人之间这种复杂的关系。尤其是对我们而言，离开父母、离开家来到一个陌生的集体当中，更要学习如何处理好人际关系。 </a:t>
            </a:r>
          </a:p>
        </p:txBody>
      </p:sp>
    </p:spTree>
    <p:extLst>
      <p:ext uri="{BB962C8B-B14F-4D97-AF65-F5344CB8AC3E}">
        <p14:creationId xmlns:p14="http://schemas.microsoft.com/office/powerpoint/2010/main" val="25591387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autoUpdateAnimBg="0"/>
      <p:bldP spid="37891" grpId="1" autoUpdateAnimBg="0"/>
      <p:bldP spid="37892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日期占位符 3"/>
          <p:cNvSpPr txBox="1">
            <a:spLocks noGrp="1" noChangeArrowheads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1331EF4-1073-47BC-BCCA-996D509F21F0}" type="datetime1">
              <a:rPr 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9/19/2016</a:t>
            </a:fld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288" y="1196975"/>
            <a:ext cx="8229600" cy="4525963"/>
          </a:xfrm>
        </p:spPr>
        <p:txBody>
          <a:bodyPr/>
          <a:lstStyle/>
          <a:p>
            <a:pPr eaLnBrk="1" hangingPunct="1"/>
            <a:r>
              <a:rPr lang="zh-CN" sz="4000" b="1">
                <a:solidFill>
                  <a:srgbClr val="0000CC"/>
                </a:solidFill>
              </a:rPr>
              <a:t>如何促进我们的人际关系</a:t>
            </a:r>
          </a:p>
          <a:p>
            <a:pPr eaLnBrk="1" hangingPunct="1"/>
            <a:r>
              <a:rPr lang="zh-CN" b="1">
                <a:solidFill>
                  <a:srgbClr val="9900FF"/>
                </a:solidFill>
              </a:rPr>
              <a:t>相容原则</a:t>
            </a:r>
          </a:p>
          <a:p>
            <a:pPr eaLnBrk="1" hangingPunct="1"/>
            <a:r>
              <a:rPr lang="zh-CN" b="1">
                <a:solidFill>
                  <a:srgbClr val="9900FF"/>
                </a:solidFill>
              </a:rPr>
              <a:t>平等原则</a:t>
            </a:r>
          </a:p>
          <a:p>
            <a:pPr eaLnBrk="1" hangingPunct="1"/>
            <a:r>
              <a:rPr lang="zh-CN" b="1">
                <a:solidFill>
                  <a:srgbClr val="9900FF"/>
                </a:solidFill>
              </a:rPr>
              <a:t>信用原则</a:t>
            </a:r>
          </a:p>
          <a:p>
            <a:pPr eaLnBrk="1" hangingPunct="1"/>
            <a:r>
              <a:rPr lang="zh-CN" b="1">
                <a:solidFill>
                  <a:srgbClr val="9900FF"/>
                </a:solidFill>
              </a:rPr>
              <a:t>互利原则</a:t>
            </a:r>
          </a:p>
        </p:txBody>
      </p:sp>
      <p:sp>
        <p:nvSpPr>
          <p:cNvPr id="38916" name="笑脸 5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164388" y="5084763"/>
            <a:ext cx="360362" cy="360362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84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情感安全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3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日期占位符 3"/>
          <p:cNvSpPr txBox="1">
            <a:spLocks noGrp="1" noChangeArrowheads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D81EE2E-290A-40EF-8E4D-1D6052A397B3}" type="datetime1">
              <a:rPr 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9/19/2016</a:t>
            </a:fld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43013" name="Picture 4" descr="轻生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 Box 5"/>
          <p:cNvSpPr txBox="1">
            <a:spLocks noChangeArrowheads="1"/>
          </p:cNvSpPr>
          <p:nvPr/>
        </p:nvSpPr>
        <p:spPr bwMode="auto">
          <a:xfrm flipH="1">
            <a:off x="7316788" y="838200"/>
            <a:ext cx="671512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3200" b="1"/>
              <a:t>为了感情而想不开！</a:t>
            </a:r>
          </a:p>
        </p:txBody>
      </p:sp>
      <p:pic>
        <p:nvPicPr>
          <p:cNvPr id="43015" name="Picture 6" descr="哭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6" name="Text Box 7"/>
          <p:cNvSpPr txBox="1">
            <a:spLocks noChangeArrowheads="1"/>
          </p:cNvSpPr>
          <p:nvPr/>
        </p:nvSpPr>
        <p:spPr bwMode="auto">
          <a:xfrm>
            <a:off x="622300" y="1828800"/>
            <a:ext cx="12827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3600" b="1">
                <a:solidFill>
                  <a:srgbClr val="FF0000"/>
                </a:solidFill>
              </a:rPr>
              <a:t>因为感情而痛哭流涕！</a:t>
            </a:r>
          </a:p>
        </p:txBody>
      </p:sp>
    </p:spTree>
    <p:extLst>
      <p:ext uri="{BB962C8B-B14F-4D97-AF65-F5344CB8AC3E}">
        <p14:creationId xmlns:p14="http://schemas.microsoft.com/office/powerpoint/2010/main" val="332794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4" grpId="0" autoUpdateAnimBg="0"/>
      <p:bldP spid="43016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失恋男子在校门口刀捅6名大学生</a:t>
            </a:r>
            <a:endParaRPr lang="zh-CN" altLang="en-US" sz="280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b="1">
                <a:solidFill>
                  <a:srgbClr val="3366FF"/>
                </a:solidFill>
              </a:rPr>
              <a:t>星岛环球网消息：石家庄法商学院门口，一沧州籍男子持刀将石家庄法商学院6名大学生捅伤。事后，6名大学生被及时送往医院抢救，才无生命危险。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b="1">
                <a:solidFill>
                  <a:srgbClr val="3366FF"/>
                </a:solidFill>
              </a:rPr>
              <a:t>　　《燕赵都市报》报道，在石家庄法商学院，一位目击此事的学生告诉记者，事发当时刚下晚自习，学校门口有很多学生，在离校门口不远处，他看见两个男生正在拉扯一名女生。因为两名男子力量过大，女生摔倒在地。其中一名男子欲搀扶该女生，不料另一名男子突然掏出刀，向其腰部刺去。看到这种情况，很多同学围了上去，而持刀男生像疯了一样拿刀乱抡，又刺伤几名同学，随后逃去。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365988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88913"/>
            <a:ext cx="8534400" cy="64008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000099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000099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000099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000099"/>
              </a:solidFill>
            </a:endParaRPr>
          </a:p>
        </p:txBody>
      </p:sp>
      <p:sp>
        <p:nvSpPr>
          <p:cNvPr id="45059" name="Text Box 4"/>
          <p:cNvSpPr txBox="1">
            <a:spLocks noChangeArrowheads="1"/>
          </p:cNvSpPr>
          <p:nvPr/>
        </p:nvSpPr>
        <p:spPr bwMode="auto">
          <a:xfrm>
            <a:off x="611188" y="5157788"/>
            <a:ext cx="7848600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ea typeface="楷体_GB2312" pitchFamily="1" charset="-122"/>
              </a:rPr>
              <a:t>天涯处处是芳草</a:t>
            </a:r>
            <a:r>
              <a:rPr lang="zh-CN" altLang="en-US" b="1">
                <a:solidFill>
                  <a:srgbClr val="FF0000"/>
                </a:solidFill>
              </a:rPr>
              <a:t>，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                                                  </a:t>
            </a:r>
            <a:r>
              <a:rPr lang="zh-CN" altLang="en-US" sz="3600" b="1">
                <a:solidFill>
                  <a:srgbClr val="FF0000"/>
                </a:solidFill>
                <a:ea typeface="楷体_GB2312" pitchFamily="1" charset="-122"/>
              </a:rPr>
              <a:t>何必急在这一时！</a:t>
            </a:r>
          </a:p>
        </p:txBody>
      </p:sp>
      <p:pic>
        <p:nvPicPr>
          <p:cNvPr id="45060" name="Picture 5" descr="心理咨询2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4797425"/>
            <a:ext cx="1066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 Box 6"/>
          <p:cNvSpPr txBox="1">
            <a:spLocks noChangeArrowheads="1"/>
          </p:cNvSpPr>
          <p:nvPr/>
        </p:nvSpPr>
        <p:spPr bwMode="auto">
          <a:xfrm>
            <a:off x="609600" y="304800"/>
            <a:ext cx="81534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000099"/>
                </a:solidFill>
              </a:rPr>
              <a:t>*</a:t>
            </a:r>
            <a:r>
              <a:rPr lang="zh-CN" altLang="en-US" sz="2800" b="1">
                <a:solidFill>
                  <a:srgbClr val="0000FF"/>
                </a:solidFill>
              </a:rPr>
              <a:t>首先，恋爱不是大学的必修课，是选修课，我们必须慎重选择，必须有清醒的认识</a:t>
            </a:r>
          </a:p>
          <a:p>
            <a:pPr eaLnBrk="1" hangingPunct="1"/>
            <a:r>
              <a:rPr lang="zh-CN" altLang="en-US" sz="2800" b="1">
                <a:solidFill>
                  <a:srgbClr val="0000FF"/>
                </a:solidFill>
              </a:rPr>
              <a:t>*其次，必须把握好分寸，要知道恋爱不是我们生活的全部，学业才是最重要！</a:t>
            </a:r>
          </a:p>
          <a:p>
            <a:pPr eaLnBrk="1" hangingPunct="1"/>
            <a:r>
              <a:rPr lang="zh-CN" altLang="en-US" sz="2800" b="1">
                <a:solidFill>
                  <a:srgbClr val="0000FF"/>
                </a:solidFill>
              </a:rPr>
              <a:t>*最后，向专业人员咨询也是可行的方法哦</a:t>
            </a:r>
          </a:p>
          <a:p>
            <a:pPr eaLnBrk="1" hangingPunct="1"/>
            <a:endParaRPr lang="zh-CN" altLang="en-US" sz="2800" b="1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sz="2800" b="1">
                <a:solidFill>
                  <a:srgbClr val="0000FF"/>
                </a:solidFill>
              </a:rPr>
              <a:t>慎重对待爱情，爱情是人生的重要组成部分，但不是人生的唯一，我们应该摆正爱情的位置。</a:t>
            </a:r>
          </a:p>
          <a:p>
            <a:pPr eaLnBrk="1" hangingPunct="1"/>
            <a:r>
              <a:rPr lang="zh-CN" altLang="en-US" sz="2800" b="1">
                <a:solidFill>
                  <a:srgbClr val="0000FF"/>
                </a:solidFill>
              </a:rPr>
              <a:t>应文明恋爱，我们恋爱不仅要对自己负责，而且要对对方、对家庭负责；不要在公共场合做出过于亲密的举动</a:t>
            </a:r>
            <a:r>
              <a:rPr lang="zh-CN" altLang="en-US" b="1">
                <a:solidFill>
                  <a:srgbClr val="0000FF"/>
                </a:solidFill>
              </a:rPr>
              <a:t>。</a:t>
            </a:r>
          </a:p>
          <a:p>
            <a:pPr eaLnBrk="1" hangingPunct="1"/>
            <a:endParaRPr lang="zh-CN" altLang="en-US">
              <a:solidFill>
                <a:srgbClr val="000099"/>
              </a:solidFill>
            </a:endParaRPr>
          </a:p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30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0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0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ldLvl="0" autoUpdateAnimBg="0"/>
      <p:bldP spid="45059" grpId="1" bldLvl="0" autoUpdateAnimBg="0"/>
      <p:bldP spid="45059" grpId="2" bldLvl="0" autoUpdateAnimBg="0"/>
      <p:bldP spid="45059" grpId="3" bldLvl="0" autoUpdateAnimBg="0"/>
      <p:bldP spid="45059" grpId="4" bldLvl="0" autoUpdateAnimBg="0"/>
      <p:bldP spid="45059" grpId="5" bldLvl="0" autoUpdateAnimBg="0"/>
      <p:bldP spid="45059" grpId="6" bldLvl="0" autoUpdateAnimBg="0"/>
      <p:bldP spid="45059" grpId="7" bldLvl="0" autoUpdateAnimBg="0"/>
      <p:bldP spid="45059" grpId="8" bldLvl="0" autoUpdateAnimBg="0"/>
      <p:bldP spid="45059" grpId="9" bldLvl="0" autoUpdateAnimBg="0"/>
      <p:bldP spid="45059" grpId="10" bldLvl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6" descr="{AK0CGYO9BHTW3ELQ)64AK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60350"/>
            <a:ext cx="7639050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图片 7" descr="14262264054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341438"/>
            <a:ext cx="5078413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63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4710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70" decel="1000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770" decel="100000"/>
                                        <p:tgtEl>
                                          <p:spTgt spid="4710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1" dur="77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3" dur="77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9155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5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那我们该怎样调节自己或是预防这些疾病呢？</a:t>
            </a:r>
          </a:p>
        </p:txBody>
      </p:sp>
    </p:spTree>
    <p:extLst>
      <p:ext uri="{BB962C8B-B14F-4D97-AF65-F5344CB8AC3E}">
        <p14:creationId xmlns:p14="http://schemas.microsoft.com/office/powerpoint/2010/main" val="316675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3352800" y="3048000"/>
          <a:ext cx="2516188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3" imgW="3848417" imgH="5478780" progId="">
                  <p:embed/>
                </p:oleObj>
              </mc:Choice>
              <mc:Fallback>
                <p:oleObj r:id="rId3" imgW="3848417" imgH="54787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048000"/>
                        <a:ext cx="2516188" cy="358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1" name="AutoShape 3"/>
          <p:cNvSpPr>
            <a:spLocks noChangeArrowheads="1"/>
          </p:cNvSpPr>
          <p:nvPr/>
        </p:nvSpPr>
        <p:spPr bwMode="auto">
          <a:xfrm>
            <a:off x="250825" y="1052513"/>
            <a:ext cx="3816350" cy="2016125"/>
          </a:xfrm>
          <a:prstGeom prst="cloudCallout">
            <a:avLst>
              <a:gd name="adj1" fmla="val 49917"/>
              <a:gd name="adj2" fmla="val 8251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sz="4400" b="1">
                <a:solidFill>
                  <a:srgbClr val="FF0000"/>
                </a:solidFill>
                <a:latin typeface="Times New Roman" panose="02020603050405020304" pitchFamily="18" charset="0"/>
              </a:rPr>
              <a:t>这是为什么呢？？</a:t>
            </a:r>
          </a:p>
        </p:txBody>
      </p:sp>
      <p:sp>
        <p:nvSpPr>
          <p:cNvPr id="17412" name="AutoShape 4"/>
          <p:cNvSpPr>
            <a:spLocks noChangeArrowheads="1"/>
          </p:cNvSpPr>
          <p:nvPr/>
        </p:nvSpPr>
        <p:spPr bwMode="auto">
          <a:xfrm>
            <a:off x="4572000" y="404813"/>
            <a:ext cx="4572000" cy="2519362"/>
          </a:xfrm>
          <a:prstGeom prst="wedgeRoundRectCallout">
            <a:avLst>
              <a:gd name="adj1" fmla="val -42116"/>
              <a:gd name="adj2" fmla="val 8094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sz="4400">
                <a:latin typeface="Times New Roman" panose="02020603050405020304" pitchFamily="18" charset="0"/>
                <a:ea typeface="隶书" panose="02010509060101010101" pitchFamily="49" charset="-122"/>
              </a:rPr>
              <a:t>主要是因为人们的交通意识太淡薄了！！！</a:t>
            </a:r>
          </a:p>
          <a:p>
            <a:pPr algn="ctr"/>
            <a:endParaRPr lang="zh-CN" altLang="zh-CN" sz="4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7413" name="AutoShape 5"/>
          <p:cNvSpPr>
            <a:spLocks noChangeArrowheads="1"/>
          </p:cNvSpPr>
          <p:nvPr/>
        </p:nvSpPr>
        <p:spPr bwMode="auto">
          <a:xfrm>
            <a:off x="0" y="5589588"/>
            <a:ext cx="9145588" cy="647700"/>
          </a:xfrm>
          <a:prstGeom prst="wedgeRectCallout">
            <a:avLst>
              <a:gd name="adj1" fmla="val 407"/>
              <a:gd name="adj2" fmla="val -2965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sz="3600" b="1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人们啊！爱护生命，请自觉遵守交通规则！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357188" y="115888"/>
            <a:ext cx="63595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交通安全</a:t>
            </a:r>
            <a:r>
              <a:rPr lang="zh-CN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篇</a:t>
            </a:r>
            <a:endParaRPr lang="zh-CN" sz="3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8959046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animBg="1" autoUpdateAnimBg="0"/>
      <p:bldP spid="17412" grpId="0" animBg="1" autoUpdateAnimBg="0"/>
      <p:bldP spid="17413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内容占位符 2"/>
          <p:cNvSpPr>
            <a:spLocks noGrp="1"/>
          </p:cNvSpPr>
          <p:nvPr>
            <p:ph idx="4294967295"/>
          </p:nvPr>
        </p:nvSpPr>
        <p:spPr>
          <a:xfrm>
            <a:off x="250825" y="396197"/>
            <a:ext cx="8229600" cy="6856413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6600CC"/>
                </a:solidFill>
              </a:rPr>
              <a:t>运动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多参加学校举办的活动，多参加体育运动</a:t>
            </a:r>
            <a:endParaRPr lang="en-US" sz="2800" dirty="0">
              <a:solidFill>
                <a:srgbClr val="66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6600CC"/>
                </a:solidFill>
              </a:rPr>
              <a:t>调整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正确地认识自我，克服对自己生理身体、自我社会存在状况的苛求</a:t>
            </a:r>
            <a:endParaRPr 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6600CC"/>
                </a:solidFill>
              </a:rPr>
              <a:t>增强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认真学习，注意修养，增强心理适应能力，使智商和情商同步发展</a:t>
            </a:r>
            <a:endParaRPr 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6600CC"/>
                </a:solidFill>
              </a:rPr>
              <a:t>养成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养成良好的生活习惯，包括日常作息、三餐饮食，以及社会责任。</a:t>
            </a:r>
            <a:endParaRPr 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6600CC"/>
                </a:solidFill>
              </a:rPr>
              <a:t>引导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学校、领导、教师有义务有责任来引导大学生心智的健康发展，帮助他们解决所面临的大学生活问题</a:t>
            </a:r>
          </a:p>
        </p:txBody>
      </p:sp>
    </p:spTree>
    <p:extLst>
      <p:ext uri="{BB962C8B-B14F-4D97-AF65-F5344CB8AC3E}">
        <p14:creationId xmlns:p14="http://schemas.microsoft.com/office/powerpoint/2010/main" val="100846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内容占位符 2"/>
          <p:cNvSpPr>
            <a:spLocks noGrp="1"/>
          </p:cNvSpPr>
          <p:nvPr>
            <p:ph idx="4294967295"/>
          </p:nvPr>
        </p:nvSpPr>
        <p:spPr>
          <a:xfrm>
            <a:off x="611188" y="765175"/>
            <a:ext cx="8229600" cy="4525963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1C4FB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岁月的车轮正驶在大学校园的路上，甚至来不及想一想，就要走向生活的前方，每个人都有潜在的能量，尽情去挖掘吧，走向远方时，别忘了最初的梦想。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1C4FB6"/>
                </a:solidFill>
              </a:rPr>
              <a:t>不去想是否能够成功，既然选择了远方，便只顾风雨兼程；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1C4FB6"/>
                </a:solidFill>
              </a:rPr>
              <a:t>不去想身后会不会袭来寒风冷雨，既然目标是地平线，留给世界的只能是背影。</a:t>
            </a:r>
            <a:endParaRPr lang="en-US" b="1">
              <a:solidFill>
                <a:srgbClr val="1C4FB6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0000"/>
                </a:solidFill>
              </a:rPr>
              <a:t>祝福大家在未来的道路上留下自己清晰的脚印，走出自己梦想的人生！</a:t>
            </a:r>
          </a:p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93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财产安全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教室关门</a:t>
            </a:r>
            <a:endParaRPr lang="en-US" altLang="zh-CN" dirty="0" smtClean="0"/>
          </a:p>
          <a:p>
            <a:r>
              <a:rPr lang="zh-CN" altLang="en-US" dirty="0"/>
              <a:t>财不外漏</a:t>
            </a:r>
          </a:p>
        </p:txBody>
      </p:sp>
    </p:spTree>
    <p:extLst>
      <p:ext uri="{BB962C8B-B14F-4D97-AF65-F5344CB8AC3E}">
        <p14:creationId xmlns:p14="http://schemas.microsoft.com/office/powerpoint/2010/main" val="393042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2"/>
          <p:cNvSpPr>
            <a:spLocks noGrp="1"/>
          </p:cNvSpPr>
          <p:nvPr>
            <p:ph type="ctrTitle"/>
          </p:nvPr>
        </p:nvSpPr>
        <p:spPr>
          <a:xfrm>
            <a:off x="5143500" y="785813"/>
            <a:ext cx="3571875" cy="571500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过马路时玩手机</a:t>
            </a:r>
          </a:p>
        </p:txBody>
      </p:sp>
      <p:sp>
        <p:nvSpPr>
          <p:cNvPr id="9219" name="副标题 3"/>
          <p:cNvSpPr>
            <a:spLocks noGrp="1"/>
          </p:cNvSpPr>
          <p:nvPr>
            <p:ph type="subTitle" idx="1"/>
          </p:nvPr>
        </p:nvSpPr>
        <p:spPr>
          <a:xfrm>
            <a:off x="2143125" y="2143125"/>
            <a:ext cx="6286500" cy="4286250"/>
          </a:xfrm>
        </p:spPr>
        <p:txBody>
          <a:bodyPr/>
          <a:lstStyle/>
          <a:p>
            <a:endParaRPr lang="zh-CN" altLang="en-US" smtClean="0"/>
          </a:p>
        </p:txBody>
      </p:sp>
      <p:pic>
        <p:nvPicPr>
          <p:cNvPr id="9220" name="图片 4" descr="001e907dcdbd12f4271f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500188"/>
            <a:ext cx="7929562" cy="535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 bwMode="auto">
          <a:xfrm>
            <a:off x="357188" y="115888"/>
            <a:ext cx="63595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交通安全</a:t>
            </a:r>
            <a:r>
              <a:rPr lang="zh-CN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篇</a:t>
            </a:r>
            <a:endParaRPr lang="zh-CN" sz="3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4662537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3"/>
          <p:cNvSpPr txBox="1">
            <a:spLocks noGrp="1" noChangeArrowheads="1"/>
          </p:cNvSpPr>
          <p:nvPr/>
        </p:nvSpPr>
        <p:spPr bwMode="auto">
          <a:xfrm>
            <a:off x="6831013" y="6519863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CEF0E81-82B3-49B8-A100-4DB841BECB85}" type="slidenum">
              <a:rPr lang="zh-CN" altLang="en-US" sz="1200">
                <a:solidFill>
                  <a:schemeClr val="bg1"/>
                </a:solidFill>
                <a:latin typeface="DFPYeaSong-B5"/>
                <a:ea typeface="DFPYeaSong-B5"/>
                <a:cs typeface="DFPYeaSong-B5"/>
              </a:rPr>
              <a:pPr algn="r" eaLnBrk="1" hangingPunct="1"/>
              <a:t>7</a:t>
            </a:fld>
            <a:endParaRPr lang="en-US" altLang="zh-CN" sz="1200">
              <a:solidFill>
                <a:schemeClr val="bg1"/>
              </a:solidFill>
              <a:latin typeface="DFPYeaSong-B5"/>
              <a:ea typeface="DFPYeaSong-B5"/>
              <a:cs typeface="DFPYeaSong-B5"/>
            </a:endParaRPr>
          </a:p>
        </p:txBody>
      </p:sp>
      <p:sp>
        <p:nvSpPr>
          <p:cNvPr id="10243" name="TextBox 9"/>
          <p:cNvSpPr txBox="1">
            <a:spLocks noChangeArrowheads="1"/>
          </p:cNvSpPr>
          <p:nvPr/>
        </p:nvSpPr>
        <p:spPr bwMode="auto">
          <a:xfrm>
            <a:off x="71438" y="620713"/>
            <a:ext cx="1404937" cy="264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600">
                <a:solidFill>
                  <a:srgbClr val="7F7F7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“</a:t>
            </a:r>
          </a:p>
        </p:txBody>
      </p:sp>
      <p:sp>
        <p:nvSpPr>
          <p:cNvPr id="10244" name="TextBox 11"/>
          <p:cNvSpPr txBox="1">
            <a:spLocks noChangeArrowheads="1"/>
          </p:cNvSpPr>
          <p:nvPr/>
        </p:nvSpPr>
        <p:spPr bwMode="auto">
          <a:xfrm>
            <a:off x="2051050" y="928688"/>
            <a:ext cx="5400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遵守交规，请走人行道</a:t>
            </a:r>
          </a:p>
        </p:txBody>
      </p:sp>
      <p:pic>
        <p:nvPicPr>
          <p:cNvPr id="10245" name="Picture 2" descr="C:\Users\toshiba\Desktop\新学期宣传制作ppt文字+图片素材\图片\第6章 交通安全\6-2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857375"/>
            <a:ext cx="381635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3" descr="C:\Users\toshiba\Desktop\新学期宣传制作ppt文字+图片素材\图片\第6章 交通安全\6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4500563"/>
            <a:ext cx="3743325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4" descr="C:\Users\toshiba\Desktop\新学期宣传制作ppt文字+图片素材\图片\第6章 交通安全\6-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25" y="1773238"/>
            <a:ext cx="2998788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3496801"/>
      </p:ext>
    </p:extLst>
  </p:cSld>
  <p:clrMapOvr>
    <a:masterClrMapping/>
  </p:clrMapOvr>
  <p:transition>
    <p:split dir="in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11348629578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6125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 descr="autobad_3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86125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WordArt 5"/>
          <p:cNvSpPr>
            <a:spLocks noChangeArrowheads="1" noChangeShapeType="1"/>
          </p:cNvSpPr>
          <p:nvPr/>
        </p:nvSpPr>
        <p:spPr bwMode="auto">
          <a:xfrm rot="1167296">
            <a:off x="4638675" y="508000"/>
            <a:ext cx="3457575" cy="2119313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8657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 panose="02010600030101010101" pitchFamily="2" charset="-122"/>
              </a:rPr>
              <a:t>事故如猛虎</a:t>
            </a:r>
          </a:p>
        </p:txBody>
      </p:sp>
    </p:spTree>
    <p:extLst>
      <p:ext uri="{BB962C8B-B14F-4D97-AF65-F5344CB8AC3E}">
        <p14:creationId xmlns:p14="http://schemas.microsoft.com/office/powerpoint/2010/main" val="3838865546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654050" y="642938"/>
            <a:ext cx="84899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000" b="1" u="sng">
                <a:solidFill>
                  <a:srgbClr val="FF0000"/>
                </a:solidFill>
                <a:ea typeface="华文新魏" panose="02010800040101010101" pitchFamily="2" charset="-122"/>
              </a:rPr>
              <a:t>道路交通标语（标志牌</a:t>
            </a:r>
            <a:r>
              <a:rPr lang="zh-CN" altLang="en-US" sz="5400" b="1">
                <a:solidFill>
                  <a:srgbClr val="FF0000"/>
                </a:solidFill>
                <a:ea typeface="华文新魏" panose="02010800040101010101" pitchFamily="2" charset="-122"/>
              </a:rPr>
              <a:t>）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1219200" y="1600200"/>
            <a:ext cx="63055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000" b="1">
                <a:solidFill>
                  <a:srgbClr val="FF6699"/>
                </a:solidFill>
                <a:ea typeface="隶书" panose="02010509060101010101" pitchFamily="49" charset="-122"/>
              </a:rPr>
              <a:t>安全</a:t>
            </a:r>
            <a:r>
              <a:rPr lang="zh-CN" altLang="en-US" sz="6000" b="1">
                <a:ea typeface="隶书" panose="02010509060101010101" pitchFamily="49" charset="-122"/>
              </a:rPr>
              <a:t>，才能回家！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1258888" y="2565400"/>
            <a:ext cx="63055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000" b="1">
                <a:ea typeface="隶书" panose="02010509060101010101" pitchFamily="49" charset="-122"/>
              </a:rPr>
              <a:t>一</a:t>
            </a:r>
            <a:r>
              <a:rPr lang="zh-CN" altLang="en-US" sz="6000" b="1">
                <a:solidFill>
                  <a:srgbClr val="FF6699"/>
                </a:solidFill>
                <a:ea typeface="隶书" panose="02010509060101010101" pitchFamily="49" charset="-122"/>
              </a:rPr>
              <a:t>看</a:t>
            </a:r>
            <a:r>
              <a:rPr lang="zh-CN" altLang="en-US" sz="6000" b="1">
                <a:ea typeface="隶书" panose="02010509060101010101" pitchFamily="49" charset="-122"/>
              </a:rPr>
              <a:t>二</a:t>
            </a:r>
            <a:r>
              <a:rPr lang="zh-CN" altLang="en-US" sz="6000" b="1">
                <a:solidFill>
                  <a:srgbClr val="FF6699"/>
                </a:solidFill>
                <a:ea typeface="隶书" panose="02010509060101010101" pitchFamily="49" charset="-122"/>
              </a:rPr>
              <a:t>慢</a:t>
            </a:r>
            <a:r>
              <a:rPr lang="zh-CN" altLang="en-US" sz="6000" b="1">
                <a:ea typeface="隶书" panose="02010509060101010101" pitchFamily="49" charset="-122"/>
              </a:rPr>
              <a:t>三</a:t>
            </a:r>
            <a:r>
              <a:rPr lang="zh-CN" altLang="en-US" sz="6000" b="1">
                <a:solidFill>
                  <a:srgbClr val="FF6699"/>
                </a:solidFill>
                <a:ea typeface="隶书" panose="02010509060101010101" pitchFamily="49" charset="-122"/>
              </a:rPr>
              <a:t>通过</a:t>
            </a:r>
            <a:r>
              <a:rPr lang="zh-CN" altLang="en-US" sz="6000" b="1">
                <a:ea typeface="隶书" panose="02010509060101010101" pitchFamily="49" charset="-122"/>
              </a:rPr>
              <a:t>！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1116013" y="3644900"/>
            <a:ext cx="7848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5400" b="1">
                <a:ea typeface="华文新魏" panose="02010800040101010101" pitchFamily="2" charset="-122"/>
              </a:rPr>
              <a:t>宁可</a:t>
            </a:r>
            <a:r>
              <a:rPr lang="zh-CN" altLang="en-US" sz="5400" b="1">
                <a:solidFill>
                  <a:srgbClr val="FF6699"/>
                </a:solidFill>
                <a:ea typeface="华文新魏" panose="02010800040101010101" pitchFamily="2" charset="-122"/>
              </a:rPr>
              <a:t>慢</a:t>
            </a:r>
            <a:r>
              <a:rPr lang="zh-CN" altLang="en-US" sz="5400" b="1">
                <a:ea typeface="华文新魏" panose="02010800040101010101" pitchFamily="2" charset="-122"/>
              </a:rPr>
              <a:t>三分，不可</a:t>
            </a:r>
            <a:r>
              <a:rPr lang="zh-CN" altLang="en-US" sz="5400" b="1">
                <a:solidFill>
                  <a:srgbClr val="FF6699"/>
                </a:solidFill>
                <a:ea typeface="华文新魏" panose="02010800040101010101" pitchFamily="2" charset="-122"/>
              </a:rPr>
              <a:t>快</a:t>
            </a:r>
            <a:r>
              <a:rPr lang="zh-CN" altLang="en-US" sz="5400" b="1">
                <a:ea typeface="华文新魏" panose="02010800040101010101" pitchFamily="2" charset="-122"/>
              </a:rPr>
              <a:t>一秒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357188" y="115888"/>
            <a:ext cx="63595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zh-CN" altLang="en-US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交通安全</a:t>
            </a:r>
            <a:r>
              <a:rPr lang="zh-CN" sz="36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篇</a:t>
            </a:r>
            <a:endParaRPr lang="zh-CN" sz="36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5795700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</TotalTime>
  <Words>1379</Words>
  <Application>Microsoft Office PowerPoint</Application>
  <PresentationFormat>全屏显示(4:3)</PresentationFormat>
  <Paragraphs>146</Paragraphs>
  <Slides>52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52</vt:i4>
      </vt:variant>
    </vt:vector>
  </HeadingPairs>
  <TitlesOfParts>
    <vt:vector size="70" baseType="lpstr">
      <vt:lpstr>Arial Unicode MS</vt:lpstr>
      <vt:lpstr>仿宋</vt:lpstr>
      <vt:lpstr>黑体</vt:lpstr>
      <vt:lpstr>华文行楷</vt:lpstr>
      <vt:lpstr>华文新魏</vt:lpstr>
      <vt:lpstr>华文中宋</vt:lpstr>
      <vt:lpstr>楷体</vt:lpstr>
      <vt:lpstr>隶书</vt:lpstr>
      <vt:lpstr>宋体</vt:lpstr>
      <vt:lpstr>微软雅黑</vt:lpstr>
      <vt:lpstr>Arial</vt:lpstr>
      <vt:lpstr>Calibri</vt:lpstr>
      <vt:lpstr>Calibri Light</vt:lpstr>
      <vt:lpstr>DFPYeaSong-B5</vt:lpstr>
      <vt:lpstr>Times New Roman</vt:lpstr>
      <vt:lpstr>Wingdings</vt:lpstr>
      <vt:lpstr>楷体_GB2312</vt:lpstr>
      <vt:lpstr>Office 主题</vt:lpstr>
      <vt:lpstr>常规</vt:lpstr>
      <vt:lpstr>安全！安全！安全！</vt:lpstr>
      <vt:lpstr>PowerPoint 演示文稿</vt:lpstr>
      <vt:lpstr>请同学们先看看以下数据</vt:lpstr>
      <vt:lpstr>PowerPoint 演示文稿</vt:lpstr>
      <vt:lpstr>过马路时玩手机</vt:lpstr>
      <vt:lpstr>PowerPoint 演示文稿</vt:lpstr>
      <vt:lpstr>PowerPoint 演示文稿</vt:lpstr>
      <vt:lpstr>PowerPoint 演示文稿</vt:lpstr>
      <vt:lpstr>交通安全篇</vt:lpstr>
      <vt:lpstr>PowerPoint 演示文稿</vt:lpstr>
      <vt:lpstr>PowerPoint 演示文稿</vt:lpstr>
      <vt:lpstr>PowerPoint 演示文稿</vt:lpstr>
      <vt:lpstr>大学生宿舍用电违规现象严重</vt:lpstr>
      <vt:lpstr>用电安全隐患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1、学业问题</vt:lpstr>
      <vt:lpstr>PowerPoint 演示文稿</vt:lpstr>
      <vt:lpstr>PowerPoint 演示文稿</vt:lpstr>
      <vt:lpstr>2、人际关系问题</vt:lpstr>
      <vt:lpstr>PowerPoint 演示文稿</vt:lpstr>
      <vt:lpstr> </vt:lpstr>
      <vt:lpstr>PowerPoint 演示文稿</vt:lpstr>
      <vt:lpstr>情感安全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财产安全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5</cp:revision>
  <dcterms:created xsi:type="dcterms:W3CDTF">2016-09-19T07:13:35Z</dcterms:created>
  <dcterms:modified xsi:type="dcterms:W3CDTF">2016-09-19T07:40:47Z</dcterms:modified>
</cp:coreProperties>
</file>